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20" d="100"/>
          <a:sy n="120" d="100"/>
        </p:scale>
        <p:origin x="-1880" y="-920"/>
      </p:cViewPr>
      <p:guideLst>
        <p:guide orient="horz" pos="395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FED32-2A52-3046-9F40-5ED559AA377B}" type="datetimeFigureOut">
              <a:rPr lang="en-US" smtClean="0"/>
              <a:t>6/21/17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BAFAE-FE55-884A-B43E-2FAE19E9F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3283C-ECBB-C34F-9CBD-B6403A33C8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7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BAFAE-FE55-884A-B43E-2FAE19E9F3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3283C-ECBB-C34F-9CBD-B6403A33C8B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22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3283C-ECBB-C34F-9CBD-B6403A33C8B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2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6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1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4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3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9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7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7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6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2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2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ECD42-D47F-794E-AB86-F201F4302E08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935FA-3882-FC44-8C7E-203CB8930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4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2.png"/><Relationship Id="rId5" Type="http://schemas.openxmlformats.org/officeDocument/2006/relationships/image" Target="../media/image3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BT@ZEN 140518P1PhcamW 2.jpg"/>
          <p:cNvPicPr>
            <a:picLocks noChangeAspect="1"/>
          </p:cNvPicPr>
          <p:nvPr/>
        </p:nvPicPr>
        <p:blipFill rotWithShape="1"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31776" r="11354" b="7829"/>
          <a:stretch/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21280"/>
            <a:ext cx="9144000" cy="81927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A New Generation of LBTO User Software</a:t>
            </a:r>
            <a:endParaRPr lang="en-US" sz="3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3750" y="4319235"/>
            <a:ext cx="4434418" cy="654931"/>
          </a:xfrm>
        </p:spPr>
        <p:txBody>
          <a:bodyPr>
            <a:noAutofit/>
          </a:bodyPr>
          <a:lstStyle/>
          <a:p>
            <a:pPr algn="r"/>
            <a:r>
              <a:rPr lang="en-US" sz="1400" dirty="0" smtClean="0">
                <a:solidFill>
                  <a:srgbClr val="595959"/>
                </a:solidFill>
                <a:latin typeface="+mn-lt"/>
              </a:rPr>
              <a:t>On Behalf of the Q-</a:t>
            </a:r>
            <a:r>
              <a:rPr lang="en-US" sz="1400" dirty="0" err="1" smtClean="0">
                <a:solidFill>
                  <a:srgbClr val="595959"/>
                </a:solidFill>
                <a:latin typeface="+mn-lt"/>
              </a:rPr>
              <a:t>Dev</a:t>
            </a:r>
            <a:r>
              <a:rPr lang="en-US" sz="1400" dirty="0" smtClean="0">
                <a:solidFill>
                  <a:srgbClr val="595959"/>
                </a:solidFill>
                <a:latin typeface="+mn-lt"/>
              </a:rPr>
              <a:t> Team: D. Summers, J. </a:t>
            </a:r>
            <a:r>
              <a:rPr lang="en-US" sz="1400" dirty="0" err="1" smtClean="0">
                <a:solidFill>
                  <a:srgbClr val="595959"/>
                </a:solidFill>
                <a:latin typeface="+mn-lt"/>
              </a:rPr>
              <a:t>Astier</a:t>
            </a:r>
            <a:r>
              <a:rPr lang="en-US" sz="1400" dirty="0" smtClean="0">
                <a:solidFill>
                  <a:srgbClr val="595959"/>
                </a:solidFill>
                <a:latin typeface="+mn-lt"/>
              </a:rPr>
              <a:t>,</a:t>
            </a:r>
          </a:p>
          <a:p>
            <a:pPr algn="r"/>
            <a:r>
              <a:rPr lang="en-US" sz="1400" dirty="0" smtClean="0">
                <a:solidFill>
                  <a:srgbClr val="595959"/>
                </a:solidFill>
                <a:latin typeface="+mn-lt"/>
              </a:rPr>
              <a:t> I. Suarez Sola, C. </a:t>
            </a:r>
            <a:r>
              <a:rPr lang="en-US" sz="1400" dirty="0" err="1" smtClean="0">
                <a:solidFill>
                  <a:srgbClr val="595959"/>
                </a:solidFill>
                <a:latin typeface="+mn-lt"/>
              </a:rPr>
              <a:t>Veillet</a:t>
            </a:r>
            <a:r>
              <a:rPr lang="en-US" sz="1400" dirty="0" smtClean="0">
                <a:solidFill>
                  <a:srgbClr val="595959"/>
                </a:solidFill>
                <a:latin typeface="+mn-lt"/>
              </a:rPr>
              <a:t>, J. Power, A. Cardwell, S. Walsh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1624" y="2240556"/>
            <a:ext cx="60642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Dr. Michelle L. Edwards</a:t>
            </a:r>
          </a:p>
          <a:p>
            <a:pPr algn="ctr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Instrument Support Astronomer and Q-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Project Scientist</a:t>
            </a:r>
          </a:p>
        </p:txBody>
      </p:sp>
    </p:spTree>
    <p:extLst>
      <p:ext uri="{BB962C8B-B14F-4D97-AF65-F5344CB8AC3E}">
        <p14:creationId xmlns:p14="http://schemas.microsoft.com/office/powerpoint/2010/main" val="409173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5628" y="3212123"/>
            <a:ext cx="85016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The OT or </a:t>
            </a:r>
            <a:r>
              <a:rPr lang="en-US" sz="2000" b="1" dirty="0" smtClean="0">
                <a:cs typeface="Calibri"/>
              </a:rPr>
              <a:t>Observing</a:t>
            </a:r>
            <a:r>
              <a:rPr lang="en-US" sz="2000" dirty="0" smtClean="0">
                <a:cs typeface="Calibri"/>
              </a:rPr>
              <a:t> </a:t>
            </a:r>
            <a:r>
              <a:rPr lang="en-US" sz="2000" b="1" dirty="0" smtClean="0">
                <a:cs typeface="Calibri"/>
              </a:rPr>
              <a:t>Tool</a:t>
            </a:r>
            <a:r>
              <a:rPr lang="en-US" sz="2000" dirty="0" smtClean="0">
                <a:cs typeface="Calibri"/>
              </a:rPr>
              <a:t> is a cross-platform GUI-based software that PIs use to create scripts for all LBTO facility instruments</a:t>
            </a:r>
            <a:endParaRPr lang="en-US" sz="2000" dirty="0">
              <a:cs typeface="Calibri"/>
            </a:endParaRPr>
          </a:p>
          <a:p>
            <a:pPr marL="457200" indent="-457200" algn="just">
              <a:buSzPct val="80000"/>
              <a:buFont typeface="Wingdings" charset="2"/>
              <a:buChar char="v"/>
            </a:pPr>
            <a:endParaRPr lang="en-US" sz="2000" dirty="0" smtClean="0">
              <a:cs typeface="Calibri"/>
            </a:endParaRPr>
          </a:p>
          <a:p>
            <a:pPr marL="457200" indent="-457200" algn="just">
              <a:buSzPct val="80000"/>
              <a:buFont typeface="Wingdings" charset="2"/>
              <a:buChar char="v"/>
            </a:pPr>
            <a:r>
              <a:rPr lang="en-US" sz="2000" dirty="0">
                <a:cs typeface="Calibri"/>
              </a:rPr>
              <a:t>S</a:t>
            </a:r>
            <a:r>
              <a:rPr lang="en-US" sz="2000" dirty="0" smtClean="0">
                <a:cs typeface="Calibri"/>
              </a:rPr>
              <a:t>cripts contain all the details necessary for a science observation, including telescope and instrument configurations and exposure settings</a:t>
            </a:r>
          </a:p>
          <a:p>
            <a:pPr marL="457200" indent="-457200" algn="just">
              <a:buSzPct val="80000"/>
              <a:buFont typeface="Wingdings" charset="2"/>
              <a:buChar char="v"/>
            </a:pPr>
            <a:endParaRPr lang="en-US" sz="2000" dirty="0" smtClean="0">
              <a:cs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75629" y="125473"/>
            <a:ext cx="4919749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FF"/>
                </a:solidFill>
                <a:cs typeface="Calibri"/>
              </a:rPr>
              <a:t>OT Introduction</a:t>
            </a:r>
            <a:endParaRPr lang="en-US" sz="3200" dirty="0">
              <a:solidFill>
                <a:srgbClr val="0000FF"/>
              </a:solidFill>
              <a:cs typeface="Calibri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10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9" name="Picture 18" descr="Screenshot 2017-06-13 16.21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46" y="774700"/>
            <a:ext cx="4808192" cy="2407298"/>
          </a:xfrm>
          <a:prstGeom prst="rect">
            <a:avLst/>
          </a:prstGeom>
        </p:spPr>
      </p:pic>
      <p:pic>
        <p:nvPicPr>
          <p:cNvPr id="20" name="Picture 19" descr="LogoNew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700" y="112059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FF"/>
                </a:solidFill>
                <a:latin typeface="Calibri"/>
                <a:cs typeface="Calibri"/>
              </a:rPr>
              <a:t>LBTO Phase II Observing Tool</a:t>
            </a:r>
            <a:endParaRPr lang="en-US" sz="3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11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" name="Picture 19" descr="Screenshot 2017-06-14 15.56.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28411"/>
          <a:stretch/>
        </p:blipFill>
        <p:spPr>
          <a:xfrm>
            <a:off x="604838" y="881063"/>
            <a:ext cx="8104187" cy="3426747"/>
          </a:xfrm>
          <a:prstGeom prst="rect">
            <a:avLst/>
          </a:prstGeom>
        </p:spPr>
      </p:pic>
      <p:pic>
        <p:nvPicPr>
          <p:cNvPr id="21" name="Picture 20" descr="LogoNew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594788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61779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690779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12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" name="Picture 19" descr="LogoN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93700" y="112059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FF"/>
                </a:solidFill>
                <a:latin typeface="Calibri"/>
                <a:cs typeface="Calibri"/>
              </a:rPr>
              <a:t>LBTO Phase II Observing Tool</a:t>
            </a:r>
            <a:endParaRPr lang="en-US" sz="3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22" name="Picture 21" descr="Screenshot 2017-06-15 11.05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2"/>
          <a:stretch/>
        </p:blipFill>
        <p:spPr>
          <a:xfrm>
            <a:off x="594788" y="878886"/>
            <a:ext cx="7998874" cy="2816338"/>
          </a:xfrm>
          <a:prstGeom prst="rect">
            <a:avLst/>
          </a:prstGeom>
        </p:spPr>
      </p:pic>
      <p:pic>
        <p:nvPicPr>
          <p:cNvPr id="23" name="Picture 22" descr="Screenshot 2017-06-15 11.05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2"/>
          <a:stretch/>
        </p:blipFill>
        <p:spPr>
          <a:xfrm>
            <a:off x="594788" y="3692454"/>
            <a:ext cx="7998874" cy="11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3700" y="144335"/>
            <a:ext cx="5472113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FF"/>
                </a:solidFill>
                <a:cs typeface="Calibri"/>
              </a:rPr>
              <a:t>Built-In Tools: Position Editor</a:t>
            </a:r>
            <a:endParaRPr lang="en-US" sz="3200" dirty="0">
              <a:solidFill>
                <a:srgbClr val="0000FF"/>
              </a:solidFill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900" y="1098288"/>
            <a:ext cx="36258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The Position Editor allows users to see catalog images of their source with the FOV of the detector and any patrol fields overlaid</a:t>
            </a:r>
            <a:endParaRPr lang="en-US" sz="2000" dirty="0">
              <a:cs typeface="Calibri"/>
            </a:endParaRPr>
          </a:p>
          <a:p>
            <a:pPr marL="457200" indent="-457200" algn="just">
              <a:buSzPct val="80000"/>
              <a:buFont typeface="Wingdings" charset="2"/>
              <a:buChar char="v"/>
            </a:pPr>
            <a:endParaRPr lang="en-US" sz="2000" dirty="0" smtClean="0">
              <a:cs typeface="Calibri"/>
            </a:endParaRPr>
          </a:p>
          <a:p>
            <a:pPr marL="457200" indent="-457200" algn="just"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Interaction with the Position Editor also allows for real-time guide star selection</a:t>
            </a:r>
          </a:p>
          <a:p>
            <a:pPr marL="457200" indent="-457200" algn="just">
              <a:buSzPct val="80000"/>
              <a:buFont typeface="Wingdings" charset="2"/>
              <a:buChar char="v"/>
            </a:pPr>
            <a:endParaRPr lang="en-US" sz="2000" dirty="0" smtClean="0">
              <a:cs typeface="Calibri"/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13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" name="Picture 19" descr="Screenshot 2017-06-15 14.20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2" y="869950"/>
            <a:ext cx="4643967" cy="3926197"/>
          </a:xfrm>
          <a:prstGeom prst="rect">
            <a:avLst/>
          </a:prstGeom>
        </p:spPr>
      </p:pic>
      <p:pic>
        <p:nvPicPr>
          <p:cNvPr id="21" name="Picture 20" descr="LogoNew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112" y="1555750"/>
            <a:ext cx="7196667" cy="4522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80000"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82588" y="147603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FF"/>
                </a:solidFill>
                <a:cs typeface="Calibri"/>
              </a:rPr>
              <a:t>Built-In </a:t>
            </a:r>
            <a:r>
              <a:rPr lang="en-US" sz="3200" dirty="0" smtClean="0">
                <a:solidFill>
                  <a:srgbClr val="0000FF"/>
                </a:solidFill>
                <a:cs typeface="Calibri"/>
              </a:rPr>
              <a:t>Tools: </a:t>
            </a:r>
            <a:r>
              <a:rPr lang="en-US" sz="3200" dirty="0" smtClean="0">
                <a:solidFill>
                  <a:srgbClr val="0000FF"/>
                </a:solidFill>
                <a:latin typeface="Calibri"/>
                <a:cs typeface="Calibri"/>
              </a:rPr>
              <a:t>Binocular Tool </a:t>
            </a:r>
            <a:endParaRPr lang="en-US" sz="3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539031" y="15748002"/>
            <a:ext cx="9329503" cy="4244975"/>
            <a:chOff x="22373930" y="21082356"/>
            <a:chExt cx="9858670" cy="6019444"/>
          </a:xfrm>
        </p:grpSpPr>
        <p:pic>
          <p:nvPicPr>
            <p:cNvPr id="18" name="Picture 17" descr="binocul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3930" y="21082356"/>
              <a:ext cx="9858670" cy="601138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22377400" y="26441400"/>
              <a:ext cx="9855200" cy="660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219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91431" y="15862302"/>
            <a:ext cx="9329503" cy="4244975"/>
            <a:chOff x="22373930" y="21082356"/>
            <a:chExt cx="9858670" cy="6019444"/>
          </a:xfrm>
        </p:grpSpPr>
        <p:pic>
          <p:nvPicPr>
            <p:cNvPr id="21" name="Picture 20" descr="binocul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3930" y="21082356"/>
              <a:ext cx="9858670" cy="601138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22377400" y="26441400"/>
              <a:ext cx="9855200" cy="660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219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-65" charset="0"/>
              </a:endParaRPr>
            </a:p>
          </p:txBody>
        </p:sp>
      </p:grpSp>
      <p:pic>
        <p:nvPicPr>
          <p:cNvPr id="23" name="Picture 22" descr="binoc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831" y="15976601"/>
            <a:ext cx="9329503" cy="4239291"/>
          </a:xfrm>
          <a:prstGeom prst="rect">
            <a:avLst/>
          </a:prstGeom>
        </p:spPr>
      </p:pic>
      <p:pic>
        <p:nvPicPr>
          <p:cNvPr id="24" name="Picture 23" descr="binoc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231" y="16090901"/>
            <a:ext cx="9329503" cy="423929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843831" y="15976602"/>
            <a:ext cx="9329503" cy="4244975"/>
            <a:chOff x="22373930" y="21082356"/>
            <a:chExt cx="9858670" cy="6019444"/>
          </a:xfrm>
        </p:grpSpPr>
        <p:pic>
          <p:nvPicPr>
            <p:cNvPr id="26" name="Picture 25" descr="binocul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3930" y="21082356"/>
              <a:ext cx="9858670" cy="6011384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 bwMode="auto">
            <a:xfrm>
              <a:off x="22377400" y="26441400"/>
              <a:ext cx="9855200" cy="660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219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996231" y="16090902"/>
            <a:ext cx="9329503" cy="4244975"/>
            <a:chOff x="22373930" y="21082356"/>
            <a:chExt cx="9858670" cy="6019444"/>
          </a:xfrm>
        </p:grpSpPr>
        <p:pic>
          <p:nvPicPr>
            <p:cNvPr id="29" name="Picture 28" descr="binocul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3930" y="21082356"/>
              <a:ext cx="9858670" cy="601138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22377400" y="26441400"/>
              <a:ext cx="9855200" cy="660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219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-65" charset="0"/>
              </a:endParaRPr>
            </a:p>
          </p:txBody>
        </p:sp>
      </p:grpSp>
      <p:pic>
        <p:nvPicPr>
          <p:cNvPr id="31" name="Picture 30" descr="binoc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298" y="14516102"/>
            <a:ext cx="9329503" cy="423929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82588" y="755964"/>
            <a:ext cx="8304212" cy="3877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Necessary for planning full-binocular observations (mixed instruments, mixed modes, different offsets/PAs )</a:t>
            </a:r>
          </a:p>
          <a:p>
            <a:pPr algn="just">
              <a:lnSpc>
                <a:spcPct val="110000"/>
              </a:lnSpc>
              <a:buSzPct val="80000"/>
            </a:pPr>
            <a:endParaRPr lang="en-US" sz="20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Design phase complete; coding about 50% complete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20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Some challenges?  As observatory’s experience with </a:t>
            </a:r>
            <a:r>
              <a:rPr lang="en-US" sz="2000" dirty="0">
                <a:cs typeface="Calibri"/>
              </a:rPr>
              <a:t>b</a:t>
            </a:r>
            <a:r>
              <a:rPr lang="en-US" sz="2000" dirty="0" smtClean="0">
                <a:cs typeface="Calibri"/>
              </a:rPr>
              <a:t>inocular observing grows, tool could evolve!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20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Want to hear from YOU. What modes should we work on first? Is “full-binocular” important or should we expand “fraternal-binocular” first?</a:t>
            </a:r>
            <a:endParaRPr lang="en-US" sz="2000" dirty="0">
              <a:cs typeface="Calibri"/>
            </a:endParaRPr>
          </a:p>
          <a:p>
            <a:pPr algn="just">
              <a:lnSpc>
                <a:spcPct val="110000"/>
              </a:lnSpc>
              <a:buSzPct val="80000"/>
            </a:pPr>
            <a:endParaRPr lang="en-US" sz="2400" dirty="0" smtClean="0">
              <a:latin typeface="Calibri"/>
              <a:cs typeface="Calibri"/>
            </a:endParaRPr>
          </a:p>
        </p:txBody>
      </p:sp>
      <p:sp>
        <p:nvSpPr>
          <p:cNvPr id="33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14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7" name="Picture 36" descr="LogoNew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17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87"/>
    </mc:Choice>
    <mc:Fallback xmlns="">
      <p:transition xmlns:p14="http://schemas.microsoft.com/office/powerpoint/2010/main" spd="slow" advTm="756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5214" y="104589"/>
            <a:ext cx="409624" cy="4167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112" y="1555750"/>
            <a:ext cx="7196667" cy="4522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80000"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5215" y="101224"/>
            <a:ext cx="8784433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1"/>
                </a:solidFill>
                <a:cs typeface="Calibri"/>
              </a:rPr>
              <a:t>**WORKSHOP: Tomorrow 16:00-18:00**</a:t>
            </a:r>
            <a:endParaRPr lang="en-US" sz="4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539031" y="15748002"/>
            <a:ext cx="9329503" cy="4244975"/>
            <a:chOff x="22373930" y="21082356"/>
            <a:chExt cx="9858670" cy="6019444"/>
          </a:xfrm>
        </p:grpSpPr>
        <p:pic>
          <p:nvPicPr>
            <p:cNvPr id="18" name="Picture 17" descr="binocul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3930" y="21082356"/>
              <a:ext cx="9858670" cy="601138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22377400" y="26441400"/>
              <a:ext cx="9855200" cy="660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219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91431" y="15862302"/>
            <a:ext cx="9329503" cy="4244975"/>
            <a:chOff x="22373930" y="21082356"/>
            <a:chExt cx="9858670" cy="6019444"/>
          </a:xfrm>
        </p:grpSpPr>
        <p:pic>
          <p:nvPicPr>
            <p:cNvPr id="21" name="Picture 20" descr="binocul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3930" y="21082356"/>
              <a:ext cx="9858670" cy="601138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22377400" y="26441400"/>
              <a:ext cx="9855200" cy="660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219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-65" charset="0"/>
              </a:endParaRPr>
            </a:p>
          </p:txBody>
        </p:sp>
      </p:grpSp>
      <p:pic>
        <p:nvPicPr>
          <p:cNvPr id="23" name="Picture 22" descr="binoc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831" y="15976601"/>
            <a:ext cx="9329503" cy="4239291"/>
          </a:xfrm>
          <a:prstGeom prst="rect">
            <a:avLst/>
          </a:prstGeom>
        </p:spPr>
      </p:pic>
      <p:pic>
        <p:nvPicPr>
          <p:cNvPr id="24" name="Picture 23" descr="binoc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231" y="16090901"/>
            <a:ext cx="9329503" cy="423929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843831" y="15976602"/>
            <a:ext cx="9329503" cy="4244975"/>
            <a:chOff x="22373930" y="21082356"/>
            <a:chExt cx="9858670" cy="6019444"/>
          </a:xfrm>
        </p:grpSpPr>
        <p:pic>
          <p:nvPicPr>
            <p:cNvPr id="26" name="Picture 25" descr="binocul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3930" y="21082356"/>
              <a:ext cx="9858670" cy="6011384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 bwMode="auto">
            <a:xfrm>
              <a:off x="22377400" y="26441400"/>
              <a:ext cx="9855200" cy="660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219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996231" y="16090902"/>
            <a:ext cx="9329503" cy="4244975"/>
            <a:chOff x="22373930" y="21082356"/>
            <a:chExt cx="9858670" cy="6019444"/>
          </a:xfrm>
        </p:grpSpPr>
        <p:pic>
          <p:nvPicPr>
            <p:cNvPr id="29" name="Picture 28" descr="binocul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3930" y="21082356"/>
              <a:ext cx="9858670" cy="601138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22377400" y="26441400"/>
              <a:ext cx="9855200" cy="660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219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-65" charset="0"/>
              </a:endParaRPr>
            </a:p>
          </p:txBody>
        </p:sp>
      </p:grpSp>
      <p:pic>
        <p:nvPicPr>
          <p:cNvPr id="31" name="Picture 30" descr="binoc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298" y="14516102"/>
            <a:ext cx="9329503" cy="4239291"/>
          </a:xfrm>
          <a:prstGeom prst="rect">
            <a:avLst/>
          </a:prstGeom>
        </p:spPr>
      </p:pic>
      <p:sp>
        <p:nvSpPr>
          <p:cNvPr id="3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15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5" name="Picture 34" descr="Screenshot 2017-06-21 00.55.47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5276"/>
          <a:stretch/>
        </p:blipFill>
        <p:spPr>
          <a:xfrm>
            <a:off x="2000779" y="869950"/>
            <a:ext cx="5126567" cy="379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4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87"/>
    </mc:Choice>
    <mc:Fallback xmlns="">
      <p:transition xmlns:p14="http://schemas.microsoft.com/office/powerpoint/2010/main" spd="slow" advTm="756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112" y="1555750"/>
            <a:ext cx="7196667" cy="4522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80000"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063" y="752475"/>
            <a:ext cx="8393112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>
                <a:cs typeface="Calibri"/>
              </a:rPr>
              <a:t>OT Beta </a:t>
            </a:r>
            <a:r>
              <a:rPr lang="en-US" sz="2000" dirty="0" smtClean="0">
                <a:cs typeface="Calibri"/>
              </a:rPr>
              <a:t>released </a:t>
            </a:r>
            <a:r>
              <a:rPr lang="en-US" sz="2000" dirty="0">
                <a:cs typeface="Calibri"/>
              </a:rPr>
              <a:t>in </a:t>
            </a:r>
            <a:r>
              <a:rPr lang="en-US" sz="2000" dirty="0" smtClean="0">
                <a:cs typeface="Calibri"/>
              </a:rPr>
              <a:t>2016B</a:t>
            </a:r>
          </a:p>
          <a:p>
            <a:pPr algn="just">
              <a:lnSpc>
                <a:spcPct val="110000"/>
              </a:lnSpc>
              <a:buSzPct val="80000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“Prime” </a:t>
            </a:r>
            <a:r>
              <a:rPr lang="en-US" sz="2000" dirty="0">
                <a:cs typeface="Calibri"/>
              </a:rPr>
              <a:t>version released for public </a:t>
            </a:r>
            <a:r>
              <a:rPr lang="en-US" sz="2000" dirty="0" smtClean="0">
                <a:cs typeface="Calibri"/>
              </a:rPr>
              <a:t>use in 2017A. 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 smtClean="0">
              <a:latin typeface="Calibri"/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>
                <a:cs typeface="Futura Heavy BT"/>
              </a:rPr>
              <a:t>T</a:t>
            </a:r>
            <a:r>
              <a:rPr lang="en-US" sz="2000" dirty="0" smtClean="0">
                <a:cs typeface="Futura Heavy BT"/>
              </a:rPr>
              <a:t>eam </a:t>
            </a:r>
            <a:r>
              <a:rPr lang="en-US" sz="2000" dirty="0">
                <a:cs typeface="Futura Heavy BT"/>
              </a:rPr>
              <a:t>will continue development</a:t>
            </a:r>
            <a:r>
              <a:rPr lang="en-US" sz="2000" dirty="0">
                <a:cs typeface="Calibri"/>
              </a:rPr>
              <a:t>, anticipating that as we release new user tools in </a:t>
            </a:r>
            <a:r>
              <a:rPr lang="en-US" sz="2000" dirty="0" smtClean="0">
                <a:cs typeface="Calibri"/>
              </a:rPr>
              <a:t>2017-2018 </a:t>
            </a:r>
            <a:r>
              <a:rPr lang="en-US" sz="2000" dirty="0">
                <a:cs typeface="Calibri"/>
              </a:rPr>
              <a:t>that benefit the community, excitement will </a:t>
            </a:r>
            <a:r>
              <a:rPr lang="en-US" sz="2000" dirty="0" smtClean="0">
                <a:cs typeface="Calibri"/>
              </a:rPr>
              <a:t>grow</a:t>
            </a:r>
          </a:p>
          <a:p>
            <a:pPr algn="just">
              <a:lnSpc>
                <a:spcPct val="110000"/>
              </a:lnSpc>
              <a:buSzPct val="80000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Extensive documentation (webpages) also released in 2017A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Binocular planner release will depend on community desires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>
                <a:cs typeface="Calibri"/>
              </a:rPr>
              <a:t>C</a:t>
            </a:r>
            <a:r>
              <a:rPr lang="en-US" sz="2000" dirty="0" smtClean="0">
                <a:cs typeface="Calibri"/>
              </a:rPr>
              <a:t>ommunity </a:t>
            </a:r>
            <a:r>
              <a:rPr lang="en-US" sz="2000" dirty="0">
                <a:cs typeface="Calibri"/>
              </a:rPr>
              <a:t>testing and </a:t>
            </a:r>
            <a:r>
              <a:rPr lang="en-US" sz="2000" dirty="0" smtClean="0">
                <a:cs typeface="Calibri"/>
              </a:rPr>
              <a:t>feedback is </a:t>
            </a:r>
            <a:r>
              <a:rPr lang="en-US" sz="2000" dirty="0">
                <a:cs typeface="Calibri"/>
              </a:rPr>
              <a:t>needed and welcome</a:t>
            </a:r>
            <a:r>
              <a:rPr lang="en-US" sz="2000" dirty="0" smtClean="0">
                <a:cs typeface="Calibri"/>
              </a:rPr>
              <a:t>!</a:t>
            </a:r>
            <a:endParaRPr lang="en-US" sz="2000" dirty="0"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3700" y="125473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FF"/>
                </a:solidFill>
                <a:latin typeface="Calibri"/>
                <a:cs typeface="Calibri"/>
              </a:rPr>
              <a:t>OT Deliverables</a:t>
            </a:r>
            <a:endParaRPr lang="en-US" sz="3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16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 descr="LogoN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214" y="104589"/>
            <a:ext cx="409624" cy="4167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112" y="1555750"/>
            <a:ext cx="7196667" cy="4522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80000"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167" y="752475"/>
            <a:ext cx="829526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New instrumentation in OT: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Flexible enough to include LBTI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, PEPSI SHARK, ARGOS etc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 algn="just">
              <a:lnSpc>
                <a:spcPct val="120000"/>
              </a:lnSpc>
              <a:buSzPct val="80000"/>
              <a:buFont typeface="Wingdings" charset="2"/>
              <a:buChar char="v"/>
            </a:pP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 algn="just">
              <a:lnSpc>
                <a:spcPct val="12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Phase III Tool? A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mart real-time plan during nighttime operations</a:t>
            </a:r>
          </a:p>
          <a:p>
            <a:pPr marL="342900" indent="-342900" algn="just">
              <a:lnSpc>
                <a:spcPct val="120000"/>
              </a:lnSpc>
              <a:buSzPct val="80000"/>
              <a:buFont typeface="Wingdings" charset="2"/>
              <a:buChar char="v"/>
            </a:pP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 algn="just">
              <a:lnSpc>
                <a:spcPct val="12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Environmental sensors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ntegration and </a:t>
            </a:r>
            <a:r>
              <a:rPr lang="en-US" sz="2000" dirty="0">
                <a:latin typeface="Calibri"/>
                <a:cs typeface="Calibri"/>
              </a:rPr>
              <a:t>improved predictions of observing conditions </a:t>
            </a:r>
            <a:r>
              <a:rPr lang="en-US" sz="2000" dirty="0" smtClean="0">
                <a:latin typeface="Calibri"/>
                <a:cs typeface="Calibri"/>
              </a:rPr>
              <a:t>by </a:t>
            </a:r>
            <a:r>
              <a:rPr lang="en-US" sz="2000" dirty="0" err="1" smtClean="0">
                <a:latin typeface="Calibri"/>
                <a:cs typeface="Calibri"/>
              </a:rPr>
              <a:t>Arcetri</a:t>
            </a:r>
            <a:endParaRPr lang="en-US" sz="2000" dirty="0" smtClean="0">
              <a:latin typeface="Calibri"/>
              <a:cs typeface="Calibri"/>
            </a:endParaRPr>
          </a:p>
          <a:p>
            <a:pPr marL="457200" indent="-457200" algn="just">
              <a:lnSpc>
                <a:spcPct val="120000"/>
              </a:lnSpc>
              <a:buSzPct val="80000"/>
              <a:buFont typeface="Wingdings" charset="2"/>
              <a:buChar char="v"/>
            </a:pPr>
            <a:endParaRPr lang="en-US" sz="2000" dirty="0">
              <a:latin typeface="Calibri"/>
              <a:cs typeface="Calibri"/>
            </a:endParaRPr>
          </a:p>
          <a:p>
            <a:pPr marL="457200" indent="-457200" algn="just">
              <a:lnSpc>
                <a:spcPct val="12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A real-time data qualification tool (RTDT) to evaluate seeing, etc. expected in 2017B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>
              <a:lnSpc>
                <a:spcPct val="90000"/>
              </a:lnSpc>
              <a:buSzPct val="80000"/>
              <a:buFont typeface="Wingdings" charset="2"/>
              <a:buChar char="v"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93700" y="125475"/>
            <a:ext cx="6483396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8000FF"/>
                </a:solidFill>
                <a:latin typeface="Calibri"/>
                <a:cs typeface="Calibri"/>
              </a:rPr>
              <a:t>What</a:t>
            </a:r>
            <a:r>
              <a:rPr lang="uk-UA" dirty="0" smtClean="0">
                <a:solidFill>
                  <a:srgbClr val="8000FF"/>
                </a:solidFill>
                <a:latin typeface="Calibri"/>
                <a:cs typeface="Calibri"/>
              </a:rPr>
              <a:t>’</a:t>
            </a:r>
            <a:r>
              <a:rPr lang="en-US" dirty="0" smtClean="0">
                <a:solidFill>
                  <a:srgbClr val="8000FF"/>
                </a:solidFill>
                <a:latin typeface="Calibri"/>
                <a:cs typeface="Calibri"/>
              </a:rPr>
              <a:t>s Next</a:t>
            </a:r>
            <a:endParaRPr lang="en-US" dirty="0">
              <a:solidFill>
                <a:srgbClr val="8000FF"/>
              </a:solidFill>
              <a:latin typeface="Calibri"/>
              <a:cs typeface="Calibri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17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" name="Picture 16" descr="LogoN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59"/>
    </mc:Choice>
    <mc:Fallback xmlns="">
      <p:transition xmlns:p14="http://schemas.microsoft.com/office/powerpoint/2010/main" spd="slow" advTm="1124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BT@ZEN 140518P1PhcamW 2.jpg"/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31776" r="11354" b="7829"/>
          <a:stretch/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1112" y="1555750"/>
            <a:ext cx="7196667" cy="4522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80000"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18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4839" y="871538"/>
            <a:ext cx="7678384" cy="38957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FF0000"/>
                </a:solidFill>
                <a:latin typeface="Calibri"/>
                <a:cs typeface="Calibri"/>
              </a:rPr>
              <a:t>Questions?</a:t>
            </a:r>
          </a:p>
          <a:p>
            <a:pPr algn="ctr"/>
            <a:endParaRPr lang="en-US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endParaRPr lang="en-US" dirty="0" smtClean="0">
              <a:solidFill>
                <a:srgbClr val="FF0080"/>
              </a:solidFill>
            </a:endParaRPr>
          </a:p>
          <a:p>
            <a:pPr algn="ctr"/>
            <a:endParaRPr lang="en-US" dirty="0" smtClean="0">
              <a:solidFill>
                <a:srgbClr val="FF0080"/>
              </a:solidFill>
            </a:endParaRPr>
          </a:p>
          <a:p>
            <a:pPr algn="ctr"/>
            <a:endParaRPr lang="en-US" dirty="0" smtClean="0">
              <a:solidFill>
                <a:srgbClr val="FF0080"/>
              </a:solidFill>
            </a:endParaRPr>
          </a:p>
          <a:p>
            <a:pPr algn="ctr"/>
            <a:endParaRPr lang="en-US" dirty="0">
              <a:solidFill>
                <a:srgbClr val="FF0080"/>
              </a:solidFill>
            </a:endParaRPr>
          </a:p>
          <a:p>
            <a:pPr algn="just"/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Acknowledgement: </a:t>
            </a:r>
          </a:p>
          <a:p>
            <a:pPr algn="just"/>
            <a:endParaRPr lang="en-US" sz="27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LBTO wishes to thank 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Gemini Observatory for making their code 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easily available 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to the community and for their support 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to LBTO staff during 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our software evaluation and site visit to Gemini South.</a:t>
            </a:r>
          </a:p>
          <a:p>
            <a:pPr algn="ctr"/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7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"/>
    </mc:Choice>
    <mc:Fallback xmlns="">
      <p:transition xmlns:p14="http://schemas.microsoft.com/office/powerpoint/2010/main" spd="slow" advTm="18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700" y="774700"/>
            <a:ext cx="6159500" cy="3472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Multi-instrument, mixed classical and service observing</a:t>
            </a: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2000" dirty="0">
              <a:cs typeface="Calibri"/>
            </a:endParaRP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Discrete blocks assigned to individual partners</a:t>
            </a: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2000" dirty="0">
              <a:cs typeface="Calibri"/>
            </a:endParaRP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Nighttime observing staffed by an on-site telescope operator. </a:t>
            </a: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2000" dirty="0">
              <a:cs typeface="Calibri"/>
            </a:endParaRP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Staff astronomers offer 2 nights of training for visiting observers followed by on-call support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3700" y="139704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  <a:cs typeface="Calibri"/>
              </a:rPr>
              <a:t>C</a:t>
            </a:r>
            <a:r>
              <a:rPr lang="en-US" sz="3200" dirty="0" smtClean="0">
                <a:solidFill>
                  <a:srgbClr val="FF0000"/>
                </a:solidFill>
                <a:cs typeface="Calibri"/>
              </a:rPr>
              <a:t>urrent Model</a:t>
            </a:r>
            <a:endParaRPr lang="en-US" sz="32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2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11" descr="Screenshot 2016-06-14 21.52.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819" b="13461"/>
          <a:stretch/>
        </p:blipFill>
        <p:spPr>
          <a:xfrm>
            <a:off x="6886281" y="0"/>
            <a:ext cx="22577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7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700" y="774843"/>
            <a:ext cx="8293100" cy="384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>
                <a:cs typeface="Calibri"/>
              </a:rPr>
              <a:t>LBTO is uniquely poised to be an early entry into the field of next generation of Extremely Large Telescopes (ELTs) </a:t>
            </a:r>
            <a:endParaRPr lang="en-US" sz="2000" dirty="0" smtClean="0">
              <a:cs typeface="Calibri"/>
            </a:endParaRP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cs typeface="Calibri"/>
            </a:endParaRP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>
                <a:cs typeface="Calibri"/>
              </a:rPr>
              <a:t>U</a:t>
            </a:r>
            <a:r>
              <a:rPr lang="en-US" sz="2000" dirty="0" smtClean="0">
                <a:cs typeface="Calibri"/>
              </a:rPr>
              <a:t>rgency </a:t>
            </a:r>
            <a:r>
              <a:rPr lang="en-US" sz="2000" dirty="0">
                <a:cs typeface="Calibri"/>
              </a:rPr>
              <a:t>to maximize scientific output in this critical time, </a:t>
            </a:r>
            <a:r>
              <a:rPr lang="en-US" sz="2000" dirty="0" smtClean="0">
                <a:cs typeface="Calibri"/>
              </a:rPr>
              <a:t>spurred </a:t>
            </a:r>
            <a:r>
              <a:rPr lang="en-US" sz="2000" dirty="0">
                <a:cs typeface="Calibri"/>
              </a:rPr>
              <a:t>re-</a:t>
            </a:r>
            <a:r>
              <a:rPr lang="en-US" sz="2000" dirty="0" smtClean="0">
                <a:cs typeface="Calibri"/>
              </a:rPr>
              <a:t>evaluation of tools available to users</a:t>
            </a: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 smtClean="0">
              <a:cs typeface="Calibri"/>
            </a:endParaRPr>
          </a:p>
          <a:p>
            <a:pPr marL="457200" indent="-4572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Conclusion: LBTO was behind what other observatories offered</a:t>
            </a:r>
            <a:endParaRPr lang="en-US" sz="1400" dirty="0" smtClean="0">
              <a:cs typeface="Calibri"/>
            </a:endParaRPr>
          </a:p>
          <a:p>
            <a:pPr marL="914400" lvl="1" indent="-457200" algn="just">
              <a:lnSpc>
                <a:spcPct val="130000"/>
              </a:lnSpc>
              <a:buSzPct val="80000"/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No proposal tool: no forewarning for technically difficult projects</a:t>
            </a:r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914400" lvl="1" indent="-457200" algn="just">
              <a:lnSpc>
                <a:spcPct val="130000"/>
              </a:lnSpc>
              <a:buSzPct val="80000"/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Non-uniform facility instrument tools lacked unified look/feel</a:t>
            </a:r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914400" lvl="1" indent="-457200" algn="just">
              <a:lnSpc>
                <a:spcPct val="130000"/>
              </a:lnSpc>
              <a:buSzPct val="80000"/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Script preparation tools offered little or no visualization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914400" lvl="1" indent="-457200" algn="just">
              <a:lnSpc>
                <a:spcPct val="130000"/>
              </a:lnSpc>
              <a:buSzPct val="80000"/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No universal night planning tool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3700" y="125474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Impetus for Change</a:t>
            </a:r>
            <a:endParaRPr lang="en-US" sz="3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LogoN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  <p:sp>
        <p:nvSpPr>
          <p:cNvPr id="19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3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56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79" y="3390900"/>
            <a:ext cx="3505221" cy="1506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700" y="783481"/>
            <a:ext cx="8509000" cy="293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Created a </a:t>
            </a:r>
            <a:r>
              <a:rPr lang="en-US" sz="2000" dirty="0">
                <a:latin typeface="Calibri"/>
                <a:cs typeface="Calibri"/>
              </a:rPr>
              <a:t>d</a:t>
            </a:r>
            <a:r>
              <a:rPr lang="en-US" sz="2000" dirty="0" smtClean="0">
                <a:latin typeface="Calibri"/>
                <a:cs typeface="Calibri"/>
              </a:rPr>
              <a:t>evelopment team (July 2014) and multi-cycle project plan</a:t>
            </a:r>
          </a:p>
          <a:p>
            <a:pPr>
              <a:lnSpc>
                <a:spcPct val="110000"/>
              </a:lnSpc>
              <a:buSzPct val="80000"/>
            </a:pPr>
            <a:endParaRPr lang="en-US" sz="1400" dirty="0" smtClean="0">
              <a:latin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Identified and researched user tools available in the community</a:t>
            </a:r>
          </a:p>
          <a:p>
            <a:pPr>
              <a:lnSpc>
                <a:spcPct val="110000"/>
              </a:lnSpc>
              <a:buSzPct val="80000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Surveyed available tools with focus on </a:t>
            </a:r>
            <a:r>
              <a:rPr lang="en-US" sz="2000" dirty="0">
                <a:latin typeface="Calibri"/>
                <a:cs typeface="Calibri"/>
              </a:rPr>
              <a:t>a</a:t>
            </a:r>
            <a:r>
              <a:rPr lang="en-US" sz="2000" dirty="0" smtClean="0">
                <a:latin typeface="Calibri"/>
                <a:cs typeface="Calibri"/>
              </a:rPr>
              <a:t>vailability </a:t>
            </a:r>
            <a:r>
              <a:rPr lang="en-US" sz="2000" dirty="0">
                <a:latin typeface="Calibri"/>
                <a:cs typeface="Calibri"/>
              </a:rPr>
              <a:t>of </a:t>
            </a:r>
            <a:r>
              <a:rPr lang="en-US" sz="2000" dirty="0" smtClean="0">
                <a:latin typeface="Calibri"/>
                <a:cs typeface="Calibri"/>
              </a:rPr>
              <a:t>code, ease of reuse, maturity and stability</a:t>
            </a:r>
          </a:p>
          <a:p>
            <a:pPr>
              <a:lnSpc>
                <a:spcPct val="110000"/>
              </a:lnSpc>
              <a:buSzPct val="80000"/>
            </a:pPr>
            <a:endParaRPr lang="is-IS" sz="1400" dirty="0">
              <a:solidFill>
                <a:srgbClr val="FF0080"/>
              </a:solidFill>
              <a:latin typeface="Futura Heavy BT"/>
              <a:cs typeface="Futura Heavy BT"/>
            </a:endParaRP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is-IS" sz="2000" dirty="0" smtClean="0">
                <a:latin typeface="Calibri"/>
                <a:cs typeface="Calibri"/>
              </a:rPr>
              <a:t>Remain open to pathways to improve existing products and models to meet the needs of </a:t>
            </a:r>
            <a:r>
              <a:rPr lang="is-IS" sz="2000" dirty="0" smtClean="0">
                <a:solidFill>
                  <a:srgbClr val="0000FF"/>
                </a:solidFill>
                <a:latin typeface="Calibri"/>
                <a:cs typeface="Calibri"/>
              </a:rPr>
              <a:t>our community</a:t>
            </a:r>
            <a:endParaRPr lang="is-IS"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3700" y="125474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The Path </a:t>
            </a:r>
            <a:r>
              <a:rPr lang="en-US" sz="320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orward:</a:t>
            </a:r>
            <a:endParaRPr lang="en-US" sz="3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4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 descr="LogoNew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3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700" y="778732"/>
            <a:ext cx="8378824" cy="408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Software improvements for proposal submission, script preparation, service observation, and data qualification and distribution</a:t>
            </a: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>
                <a:latin typeface="Calibri"/>
                <a:cs typeface="Calibri"/>
              </a:rPr>
              <a:t>A</a:t>
            </a:r>
            <a:r>
              <a:rPr lang="en-US" sz="2000" dirty="0" smtClean="0">
                <a:latin typeface="Calibri"/>
                <a:cs typeface="Calibri"/>
              </a:rPr>
              <a:t>dopted Gemini Software tools: PIT (proposals), OT (script preparation); possibly QPT (queue planning tool)</a:t>
            </a: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Identified “delta” software requirements to adapt legacy Gemini software to LBTO instruments and site </a:t>
            </a: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Defined new development: Binocular Planning Tool</a:t>
            </a: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latin typeface="Calibri"/>
                <a:cs typeface="Calibri"/>
              </a:rPr>
              <a:t>Created and staffed accompaniment projects (documentation, calibration standardization, overhead characterization, ETCs) 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3700" y="137894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Findings:</a:t>
            </a:r>
            <a:endParaRPr lang="en-US" sz="3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5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 descr="LogoN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230592" y="1792122"/>
            <a:ext cx="2607481" cy="1820828"/>
          </a:xfrm>
          <a:prstGeom prst="ellipse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112" y="1555750"/>
            <a:ext cx="7196667" cy="4522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80000"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09883" y="107976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8000"/>
                </a:solidFill>
                <a:latin typeface="Calibri"/>
                <a:cs typeface="Calibri"/>
              </a:rPr>
              <a:t>LBTO Phase I Tool</a:t>
            </a:r>
            <a:endParaRPr lang="en-US" sz="32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6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45260" y="1906896"/>
            <a:ext cx="2607481" cy="2427770"/>
          </a:xfrm>
          <a:prstGeom prst="ellipse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55780" y="1591733"/>
            <a:ext cx="7196667" cy="6030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80000"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3" name="Picture 22" descr="Screenshot 2016-06-29 17.18.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"/>
          <a:stretch/>
        </p:blipFill>
        <p:spPr>
          <a:xfrm>
            <a:off x="409883" y="814643"/>
            <a:ext cx="8491586" cy="3870422"/>
          </a:xfrm>
          <a:prstGeom prst="rect">
            <a:avLst/>
          </a:prstGeom>
        </p:spPr>
      </p:pic>
      <p:pic>
        <p:nvPicPr>
          <p:cNvPr id="24" name="Picture 23" descr="Screenshot 2016-06-29 17.08.4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/>
          <a:stretch/>
        </p:blipFill>
        <p:spPr>
          <a:xfrm>
            <a:off x="4071964" y="1829660"/>
            <a:ext cx="3265815" cy="297888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34336" y="3484031"/>
            <a:ext cx="694266" cy="13546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ogoNew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71"/>
    </mc:Choice>
    <mc:Fallback xmlns="">
      <p:transition xmlns:p14="http://schemas.microsoft.com/office/powerpoint/2010/main" spd="slow" advTm="271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700" y="112059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8000"/>
                </a:solidFill>
                <a:latin typeface="Calibri"/>
                <a:cs typeface="Calibri"/>
              </a:rPr>
              <a:t>LBTO Phase I Tool</a:t>
            </a:r>
            <a:endParaRPr lang="en-US" sz="32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7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29077" y="1968553"/>
            <a:ext cx="2607481" cy="2427770"/>
          </a:xfrm>
          <a:prstGeom prst="ellipse">
            <a:avLst/>
          </a:prstGeom>
          <a:solidFill>
            <a:srgbClr val="FFFFFF"/>
          </a:solidFill>
          <a:ln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39597" y="1653390"/>
            <a:ext cx="7196667" cy="6030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80000"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7" name="Picture 26" descr="Screenshot 2016-06-29 17.18.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"/>
          <a:stretch/>
        </p:blipFill>
        <p:spPr>
          <a:xfrm>
            <a:off x="393700" y="800100"/>
            <a:ext cx="8491586" cy="3870422"/>
          </a:xfrm>
          <a:prstGeom prst="rect">
            <a:avLst/>
          </a:prstGeom>
        </p:spPr>
      </p:pic>
      <p:pic>
        <p:nvPicPr>
          <p:cNvPr id="28" name="Picture 27" descr="Screenshot 2016-06-29 17.08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89" y="1710065"/>
            <a:ext cx="2938622" cy="313785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737553" y="3304391"/>
            <a:ext cx="205582" cy="2031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LogoNew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71"/>
    </mc:Choice>
    <mc:Fallback xmlns="">
      <p:transition xmlns:p14="http://schemas.microsoft.com/office/powerpoint/2010/main" spd="slow" advTm="271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9177" y="112059"/>
            <a:ext cx="1150470" cy="14847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699" y="785082"/>
            <a:ext cx="8382001" cy="398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>
                <a:cs typeface="Calibri"/>
              </a:rPr>
              <a:t>PIT </a:t>
            </a:r>
            <a:r>
              <a:rPr lang="en-US" sz="2000" dirty="0" smtClean="0">
                <a:cs typeface="Calibri"/>
              </a:rPr>
              <a:t>first released in Sept 2015. 5 semesters now successfully completed.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PIT Webpage released in Sept 2015. Continuing work to improve and expand 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Currently, 7 </a:t>
            </a:r>
            <a:r>
              <a:rPr lang="en-US" sz="2000" dirty="0">
                <a:cs typeface="Calibri"/>
              </a:rPr>
              <a:t>partners are using the PIT, including TSIP/NOAO</a:t>
            </a:r>
          </a:p>
          <a:p>
            <a:pPr algn="just">
              <a:lnSpc>
                <a:spcPct val="110000"/>
              </a:lnSpc>
              <a:buSzPct val="80000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Summary spreadsheets and final proposals provided to all TAC/PC leads according to their deadlines. </a:t>
            </a:r>
          </a:p>
          <a:p>
            <a:pPr algn="just">
              <a:lnSpc>
                <a:spcPct val="110000"/>
              </a:lnSpc>
              <a:buSzPct val="80000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Technical reviews also offered to partners. TSIP</a:t>
            </a:r>
            <a:r>
              <a:rPr lang="en-US" sz="2000" dirty="0">
                <a:cs typeface="Calibri"/>
              </a:rPr>
              <a:t>/</a:t>
            </a:r>
            <a:r>
              <a:rPr lang="en-US" sz="2000" dirty="0" smtClean="0">
                <a:cs typeface="Calibri"/>
              </a:rPr>
              <a:t>NOAO agreed and ISAs completed the first very successful technical review process in March 2017 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 smtClean="0"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3700" y="134903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8000"/>
                </a:solidFill>
                <a:latin typeface="Calibri"/>
                <a:cs typeface="Calibri"/>
              </a:rPr>
              <a:t>Deliverables</a:t>
            </a:r>
            <a:endParaRPr lang="en-US" sz="32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8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 descr="LogoN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700" y="827788"/>
            <a:ext cx="8496300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Different </a:t>
            </a:r>
            <a:r>
              <a:rPr lang="en-US" sz="2000" dirty="0" err="1" smtClean="0">
                <a:cs typeface="Calibri"/>
              </a:rPr>
              <a:t>CfP</a:t>
            </a:r>
            <a:r>
              <a:rPr lang="en-US" sz="2000" dirty="0" smtClean="0">
                <a:cs typeface="Calibri"/>
              </a:rPr>
              <a:t> dates and deadlines spread over 3.5 months are somewhat challenging to manage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Firewall issues troubled submitters at certain institutes; slowly resolving.</a:t>
            </a:r>
            <a:endParaRPr lang="en-US" sz="2000" dirty="0">
              <a:cs typeface="Calibri"/>
            </a:endParaRPr>
          </a:p>
          <a:p>
            <a:pPr algn="just">
              <a:lnSpc>
                <a:spcPct val="110000"/>
              </a:lnSpc>
              <a:buSzPct val="80000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Fully-binocular realization needed as binocular becomes more popular</a:t>
            </a:r>
            <a:endParaRPr lang="en-US" sz="20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E-mail alerts for submitted proposals requested. Work in progress!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>
                <a:cs typeface="Calibri"/>
              </a:rPr>
              <a:t>C</a:t>
            </a:r>
            <a:r>
              <a:rPr lang="en-US" sz="2000" dirty="0" smtClean="0">
                <a:cs typeface="Calibri"/>
              </a:rPr>
              <a:t>lone functions for PIs with extensive target lists and identical set-ups</a:t>
            </a: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endParaRPr lang="en-US" sz="1400" dirty="0">
              <a:cs typeface="Calibri"/>
            </a:endParaRPr>
          </a:p>
          <a:p>
            <a:pPr marL="342900" indent="-342900" algn="just">
              <a:lnSpc>
                <a:spcPct val="110000"/>
              </a:lnSpc>
              <a:buSzPct val="80000"/>
              <a:buFont typeface="Wingdings" charset="2"/>
              <a:buChar char="v"/>
            </a:pPr>
            <a:r>
              <a:rPr lang="en-US" sz="2000" dirty="0" smtClean="0">
                <a:cs typeface="Calibri"/>
              </a:rPr>
              <a:t>Strategic and PI instruments currently are not fully specified.</a:t>
            </a:r>
            <a:endParaRPr lang="en-US" sz="2000" dirty="0"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3700" y="147603"/>
            <a:ext cx="7419294" cy="490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8000"/>
                </a:solidFill>
                <a:latin typeface="Calibri"/>
                <a:cs typeface="Calibri"/>
              </a:rPr>
              <a:t>Lessons Learned</a:t>
            </a:r>
            <a:endParaRPr lang="en-US" sz="32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9" y="4808542"/>
            <a:ext cx="2407387" cy="365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6/21/17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480854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LBTO User's Meeting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480854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0E517E2-72CC-4F40-B60F-9C6A035E44F6}" type="slidenum"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pPr algn="r"/>
              <a:t>9</a:t>
            </a:fld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 descr="LogoN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051"/>
            <a:ext cx="719664" cy="7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3"/>
    </mc:Choice>
    <mc:Fallback xmlns="">
      <p:transition xmlns:p14="http://schemas.microsoft.com/office/powerpoint/2010/main" spd="slow" advTm="42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4.6|1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4.6|1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1016</Words>
  <Application>Microsoft Macintosh PowerPoint</Application>
  <PresentationFormat>On-screen Show (16:9)</PresentationFormat>
  <Paragraphs>168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 New Generation of LBTO User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Generation of LBTO User Software</dc:title>
  <dc:creator>Michelle</dc:creator>
  <cp:lastModifiedBy>Michelle</cp:lastModifiedBy>
  <cp:revision>19</cp:revision>
  <dcterms:created xsi:type="dcterms:W3CDTF">2017-06-21T07:11:00Z</dcterms:created>
  <dcterms:modified xsi:type="dcterms:W3CDTF">2017-06-21T13:00:43Z</dcterms:modified>
</cp:coreProperties>
</file>